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
  </p:notesMasterIdLst>
  <p:sldIdLst>
    <p:sldId id="256" r:id="rId2"/>
    <p:sldId id="257" r:id="rId3"/>
    <p:sldId id="267" r:id="rId4"/>
    <p:sldId id="268" r:id="rId5"/>
    <p:sldId id="258" r:id="rId6"/>
    <p:sldId id="262" r:id="rId7"/>
    <p:sldId id="259" r:id="rId8"/>
    <p:sldId id="260" r:id="rId9"/>
    <p:sldId id="261" r:id="rId10"/>
    <p:sldId id="263" r:id="rId11"/>
    <p:sldId id="265" r:id="rId12"/>
    <p:sldId id="266" r:id="rId13"/>
    <p:sldId id="26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5F9C0D-DB3A-450B-902C-B1942A77837E}" type="datetimeFigureOut">
              <a:rPr lang="en-AU" smtClean="0"/>
              <a:t>18/09/2013</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4E6950-A772-44D2-813D-AACC0A5F1F09}" type="slidenum">
              <a:rPr lang="en-AU" smtClean="0"/>
              <a:t>‹#›</a:t>
            </a:fld>
            <a:endParaRPr lang="en-AU"/>
          </a:p>
        </p:txBody>
      </p:sp>
    </p:spTree>
    <p:extLst>
      <p:ext uri="{BB962C8B-B14F-4D97-AF65-F5344CB8AC3E}">
        <p14:creationId xmlns:p14="http://schemas.microsoft.com/office/powerpoint/2010/main" val="39699338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74E6950-A772-44D2-813D-AACC0A5F1F09}" type="slidenum">
              <a:rPr lang="en-AU" smtClean="0"/>
              <a:t>1</a:t>
            </a:fld>
            <a:endParaRPr lang="en-AU"/>
          </a:p>
        </p:txBody>
      </p:sp>
    </p:spTree>
    <p:extLst>
      <p:ext uri="{BB962C8B-B14F-4D97-AF65-F5344CB8AC3E}">
        <p14:creationId xmlns:p14="http://schemas.microsoft.com/office/powerpoint/2010/main" val="3915572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7E58888E-F2C0-4D93-B50F-B75EFD36D2B8}" type="datetimeFigureOut">
              <a:rPr lang="en-AU" smtClean="0"/>
              <a:t>18/09/2013</a:t>
            </a:fld>
            <a:endParaRPr lang="en-AU"/>
          </a:p>
        </p:txBody>
      </p:sp>
      <p:sp>
        <p:nvSpPr>
          <p:cNvPr id="16" name="Slide Number Placeholder 15"/>
          <p:cNvSpPr>
            <a:spLocks noGrp="1"/>
          </p:cNvSpPr>
          <p:nvPr>
            <p:ph type="sldNum" sz="quarter" idx="11"/>
          </p:nvPr>
        </p:nvSpPr>
        <p:spPr/>
        <p:txBody>
          <a:bodyPr/>
          <a:lstStyle/>
          <a:p>
            <a:fld id="{6260BA32-AA2C-4705-9513-4A0F7D423371}" type="slidenum">
              <a:rPr lang="en-AU" smtClean="0"/>
              <a:t>‹#›</a:t>
            </a:fld>
            <a:endParaRPr lang="en-AU"/>
          </a:p>
        </p:txBody>
      </p:sp>
      <p:sp>
        <p:nvSpPr>
          <p:cNvPr id="17" name="Footer Placeholder 16"/>
          <p:cNvSpPr>
            <a:spLocks noGrp="1"/>
          </p:cNvSpPr>
          <p:nvPr>
            <p:ph type="ftr" sz="quarter" idx="12"/>
          </p:nvPr>
        </p:nvSpPr>
        <p:spPr/>
        <p:txBody>
          <a:bodyPr/>
          <a:lstStyle/>
          <a:p>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E58888E-F2C0-4D93-B50F-B75EFD36D2B8}" type="datetimeFigureOut">
              <a:rPr lang="en-AU" smtClean="0"/>
              <a:t>18/09/2013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260BA32-AA2C-4705-9513-4A0F7D423371}"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E58888E-F2C0-4D93-B50F-B75EFD36D2B8}" type="datetimeFigureOut">
              <a:rPr lang="en-AU" smtClean="0"/>
              <a:t>18/09/2013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260BA32-AA2C-4705-9513-4A0F7D423371}"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7E58888E-F2C0-4D93-B50F-B75EFD36D2B8}" type="datetimeFigureOut">
              <a:rPr lang="en-AU" smtClean="0"/>
              <a:t>18/09/2013</a:t>
            </a:fld>
            <a:endParaRPr lang="en-AU"/>
          </a:p>
        </p:txBody>
      </p:sp>
      <p:sp>
        <p:nvSpPr>
          <p:cNvPr id="15" name="Slide Number Placeholder 14"/>
          <p:cNvSpPr>
            <a:spLocks noGrp="1"/>
          </p:cNvSpPr>
          <p:nvPr>
            <p:ph type="sldNum" sz="quarter" idx="15"/>
          </p:nvPr>
        </p:nvSpPr>
        <p:spPr/>
        <p:txBody>
          <a:bodyPr/>
          <a:lstStyle>
            <a:lvl1pPr algn="ctr">
              <a:defRPr/>
            </a:lvl1pPr>
          </a:lstStyle>
          <a:p>
            <a:fld id="{6260BA32-AA2C-4705-9513-4A0F7D423371}" type="slidenum">
              <a:rPr lang="en-AU" smtClean="0"/>
              <a:t>‹#›</a:t>
            </a:fld>
            <a:endParaRPr lang="en-AU"/>
          </a:p>
        </p:txBody>
      </p:sp>
      <p:sp>
        <p:nvSpPr>
          <p:cNvPr id="16" name="Footer Placeholder 15"/>
          <p:cNvSpPr>
            <a:spLocks noGrp="1"/>
          </p:cNvSpPr>
          <p:nvPr>
            <p:ph type="ftr" sz="quarter" idx="16"/>
          </p:nvPr>
        </p:nvSpPr>
        <p:spPr/>
        <p:txBody>
          <a:bodyPr/>
          <a:lstStyle/>
          <a:p>
            <a:endParaRPr lang="en-AU"/>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E58888E-F2C0-4D93-B50F-B75EFD36D2B8}" type="datetimeFigureOut">
              <a:rPr lang="en-AU" smtClean="0"/>
              <a:t>18/09/2013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260BA32-AA2C-4705-9513-4A0F7D423371}" type="slidenum">
              <a:rPr lang="en-AU" smtClean="0"/>
              <a:t>‹#›</a:t>
            </a:fld>
            <a:endParaRPr lang="en-AU"/>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E58888E-F2C0-4D93-B50F-B75EFD36D2B8}" type="datetimeFigureOut">
              <a:rPr lang="en-AU" smtClean="0"/>
              <a:t>18/09/2013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260BA32-AA2C-4705-9513-4A0F7D423371}" type="slidenum">
              <a:rPr lang="en-AU" smtClean="0"/>
              <a:t>‹#›</a:t>
            </a:fld>
            <a:endParaRPr lang="en-AU"/>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6260BA32-AA2C-4705-9513-4A0F7D423371}" type="slidenum">
              <a:rPr lang="en-AU" smtClean="0"/>
              <a:t>‹#›</a:t>
            </a:fld>
            <a:endParaRPr lang="en-AU"/>
          </a:p>
        </p:txBody>
      </p:sp>
      <p:sp>
        <p:nvSpPr>
          <p:cNvPr id="8" name="Footer Placeholder 7"/>
          <p:cNvSpPr>
            <a:spLocks noGrp="1"/>
          </p:cNvSpPr>
          <p:nvPr>
            <p:ph type="ftr" sz="quarter" idx="11"/>
          </p:nvPr>
        </p:nvSpPr>
        <p:spPr/>
        <p:txBody>
          <a:bodyPr/>
          <a:lstStyle/>
          <a:p>
            <a:endParaRPr lang="en-AU"/>
          </a:p>
        </p:txBody>
      </p:sp>
      <p:sp>
        <p:nvSpPr>
          <p:cNvPr id="7" name="Date Placeholder 6"/>
          <p:cNvSpPr>
            <a:spLocks noGrp="1"/>
          </p:cNvSpPr>
          <p:nvPr>
            <p:ph type="dt" sz="half" idx="10"/>
          </p:nvPr>
        </p:nvSpPr>
        <p:spPr/>
        <p:txBody>
          <a:bodyPr/>
          <a:lstStyle/>
          <a:p>
            <a:fld id="{7E58888E-F2C0-4D93-B50F-B75EFD36D2B8}" type="datetimeFigureOut">
              <a:rPr lang="en-AU" smtClean="0"/>
              <a:t>18/09/2013</a:t>
            </a:fld>
            <a:endParaRPr lang="en-AU"/>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E58888E-F2C0-4D93-B50F-B75EFD36D2B8}" type="datetimeFigureOut">
              <a:rPr lang="en-AU" smtClean="0"/>
              <a:t>18/09/2013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260BA32-AA2C-4705-9513-4A0F7D423371}" type="slidenum">
              <a:rPr lang="en-AU" smtClean="0"/>
              <a:t>‹#›</a:t>
            </a:fld>
            <a:endParaRPr lang="en-AU"/>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58888E-F2C0-4D93-B50F-B75EFD36D2B8}" type="datetimeFigureOut">
              <a:rPr lang="en-AU" smtClean="0"/>
              <a:t>18/09/2013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260BA32-AA2C-4705-9513-4A0F7D423371}"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7E58888E-F2C0-4D93-B50F-B75EFD36D2B8}" type="datetimeFigureOut">
              <a:rPr lang="en-AU" smtClean="0"/>
              <a:t>18/09/2013</a:t>
            </a:fld>
            <a:endParaRPr lang="en-AU"/>
          </a:p>
        </p:txBody>
      </p:sp>
      <p:sp>
        <p:nvSpPr>
          <p:cNvPr id="9" name="Slide Number Placeholder 8"/>
          <p:cNvSpPr>
            <a:spLocks noGrp="1"/>
          </p:cNvSpPr>
          <p:nvPr>
            <p:ph type="sldNum" sz="quarter" idx="15"/>
          </p:nvPr>
        </p:nvSpPr>
        <p:spPr/>
        <p:txBody>
          <a:bodyPr/>
          <a:lstStyle/>
          <a:p>
            <a:fld id="{6260BA32-AA2C-4705-9513-4A0F7D423371}" type="slidenum">
              <a:rPr lang="en-AU" smtClean="0"/>
              <a:t>‹#›</a:t>
            </a:fld>
            <a:endParaRPr lang="en-AU"/>
          </a:p>
        </p:txBody>
      </p:sp>
      <p:sp>
        <p:nvSpPr>
          <p:cNvPr id="10" name="Footer Placeholder 9"/>
          <p:cNvSpPr>
            <a:spLocks noGrp="1"/>
          </p:cNvSpPr>
          <p:nvPr>
            <p:ph type="ftr" sz="quarter" idx="16"/>
          </p:nvPr>
        </p:nvSpPr>
        <p:spPr/>
        <p:txBody>
          <a:bodyPr/>
          <a:lstStyle/>
          <a:p>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7E58888E-F2C0-4D93-B50F-B75EFD36D2B8}" type="datetimeFigureOut">
              <a:rPr lang="en-AU" smtClean="0"/>
              <a:t>18/09/2013</a:t>
            </a:fld>
            <a:endParaRPr lang="en-AU"/>
          </a:p>
        </p:txBody>
      </p:sp>
      <p:sp>
        <p:nvSpPr>
          <p:cNvPr id="9" name="Slide Number Placeholder 8"/>
          <p:cNvSpPr>
            <a:spLocks noGrp="1"/>
          </p:cNvSpPr>
          <p:nvPr>
            <p:ph type="sldNum" sz="quarter" idx="11"/>
          </p:nvPr>
        </p:nvSpPr>
        <p:spPr/>
        <p:txBody>
          <a:bodyPr/>
          <a:lstStyle/>
          <a:p>
            <a:fld id="{6260BA32-AA2C-4705-9513-4A0F7D423371}" type="slidenum">
              <a:rPr lang="en-AU" smtClean="0"/>
              <a:t>‹#›</a:t>
            </a:fld>
            <a:endParaRPr lang="en-AU"/>
          </a:p>
        </p:txBody>
      </p:sp>
      <p:sp>
        <p:nvSpPr>
          <p:cNvPr id="10" name="Footer Placeholder 9"/>
          <p:cNvSpPr>
            <a:spLocks noGrp="1"/>
          </p:cNvSpPr>
          <p:nvPr>
            <p:ph type="ftr" sz="quarter" idx="12"/>
          </p:nvPr>
        </p:nvSpPr>
        <p:spPr/>
        <p:txBody>
          <a:bodyPr/>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E58888E-F2C0-4D93-B50F-B75EFD36D2B8}" type="datetimeFigureOut">
              <a:rPr lang="en-AU" smtClean="0"/>
              <a:t>18/09/2013</a:t>
            </a:fld>
            <a:endParaRPr lang="en-AU"/>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AU"/>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6260BA32-AA2C-4705-9513-4A0F7D423371}" type="slidenum">
              <a:rPr lang="en-AU" smtClean="0"/>
              <a:t>‹#›</a:t>
            </a:fld>
            <a:endParaRPr lang="en-AU"/>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AU" dirty="0" smtClean="0"/>
              <a:t>Setting the scene – Australia pre 1960s</a:t>
            </a:r>
            <a:endParaRPr lang="en-AU" dirty="0"/>
          </a:p>
        </p:txBody>
      </p:sp>
      <p:sp>
        <p:nvSpPr>
          <p:cNvPr id="2" name="Title 1"/>
          <p:cNvSpPr>
            <a:spLocks noGrp="1"/>
          </p:cNvSpPr>
          <p:nvPr>
            <p:ph type="ctrTitle"/>
          </p:nvPr>
        </p:nvSpPr>
        <p:spPr/>
        <p:txBody>
          <a:bodyPr/>
          <a:lstStyle/>
          <a:p>
            <a:r>
              <a:rPr lang="en-AU" dirty="0" smtClean="0"/>
              <a:t>Jasper Jones</a:t>
            </a:r>
            <a:endParaRPr lang="en-AU" dirty="0"/>
          </a:p>
        </p:txBody>
      </p:sp>
    </p:spTree>
    <p:extLst>
      <p:ext uri="{BB962C8B-B14F-4D97-AF65-F5344CB8AC3E}">
        <p14:creationId xmlns:p14="http://schemas.microsoft.com/office/powerpoint/2010/main" val="18944086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56320"/>
          </a:xfrm>
        </p:spPr>
        <p:txBody>
          <a:bodyPr/>
          <a:lstStyle/>
          <a:p>
            <a:pPr algn="ctr"/>
            <a:r>
              <a:rPr lang="en-AU" b="1" dirty="0" smtClean="0"/>
              <a:t>Vietnam War</a:t>
            </a:r>
            <a:endParaRPr lang="en-AU" b="1"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1817060"/>
            <a:ext cx="4059238" cy="3727118"/>
          </a:xfrm>
        </p:spPr>
      </p:pic>
      <p:sp>
        <p:nvSpPr>
          <p:cNvPr id="7" name="Content Placeholder 6"/>
          <p:cNvSpPr>
            <a:spLocks noGrp="1"/>
          </p:cNvSpPr>
          <p:nvPr>
            <p:ph sz="half" idx="2"/>
          </p:nvPr>
        </p:nvSpPr>
        <p:spPr>
          <a:xfrm>
            <a:off x="4648200" y="908720"/>
            <a:ext cx="4059936" cy="5544616"/>
          </a:xfrm>
        </p:spPr>
        <p:txBody>
          <a:bodyPr>
            <a:normAutofit fontScale="92500" lnSpcReduction="10000"/>
          </a:bodyPr>
          <a:lstStyle/>
          <a:p>
            <a:r>
              <a:rPr lang="en-AU" dirty="0" smtClean="0"/>
              <a:t>Became involved 1962</a:t>
            </a:r>
          </a:p>
          <a:p>
            <a:r>
              <a:rPr lang="en-AU" dirty="0" smtClean="0"/>
              <a:t>World divided </a:t>
            </a:r>
            <a:r>
              <a:rPr lang="en-AU" dirty="0"/>
              <a:t>between nations that were communist and those that were </a:t>
            </a:r>
            <a:r>
              <a:rPr lang="en-AU" dirty="0" smtClean="0"/>
              <a:t>not</a:t>
            </a:r>
          </a:p>
          <a:p>
            <a:r>
              <a:rPr lang="en-AU" dirty="0" smtClean="0"/>
              <a:t>Communism believed </a:t>
            </a:r>
            <a:r>
              <a:rPr lang="en-AU" dirty="0"/>
              <a:t>to be a real threat to capitalist </a:t>
            </a:r>
            <a:r>
              <a:rPr lang="en-AU" dirty="0" smtClean="0"/>
              <a:t>societies like USA </a:t>
            </a:r>
            <a:r>
              <a:rPr lang="en-AU" dirty="0"/>
              <a:t>and </a:t>
            </a:r>
            <a:r>
              <a:rPr lang="en-AU" dirty="0" smtClean="0"/>
              <a:t>Australia</a:t>
            </a:r>
          </a:p>
          <a:p>
            <a:r>
              <a:rPr lang="en-AU" dirty="0" smtClean="0"/>
              <a:t>China – 1949</a:t>
            </a:r>
          </a:p>
          <a:p>
            <a:r>
              <a:rPr lang="en-AU" dirty="0" smtClean="0"/>
              <a:t>North Korea – 1950</a:t>
            </a:r>
          </a:p>
          <a:p>
            <a:r>
              <a:rPr lang="en-AU" dirty="0" smtClean="0"/>
              <a:t>Now Vietnam?  Increasingly look to USA to contain communism in this part of the world</a:t>
            </a:r>
            <a:endParaRPr lang="en-AU" dirty="0"/>
          </a:p>
        </p:txBody>
      </p:sp>
    </p:spTree>
    <p:extLst>
      <p:ext uri="{BB962C8B-B14F-4D97-AF65-F5344CB8AC3E}">
        <p14:creationId xmlns:p14="http://schemas.microsoft.com/office/powerpoint/2010/main" val="37159787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sz="half" idx="1"/>
          </p:nvPr>
        </p:nvSpPr>
        <p:spPr>
          <a:xfrm>
            <a:off x="0" y="116632"/>
            <a:ext cx="4644008" cy="6336704"/>
          </a:xfrm>
        </p:spPr>
        <p:txBody>
          <a:bodyPr>
            <a:noAutofit/>
          </a:bodyPr>
          <a:lstStyle/>
          <a:p>
            <a:r>
              <a:rPr lang="en-AU" sz="1900" dirty="0"/>
              <a:t>47, 000 Australian men and a large number of women served </a:t>
            </a:r>
            <a:r>
              <a:rPr lang="en-AU" sz="1900" dirty="0" smtClean="0"/>
              <a:t>there</a:t>
            </a:r>
          </a:p>
          <a:p>
            <a:r>
              <a:rPr lang="en-AU" sz="1900" dirty="0"/>
              <a:t>Debate </a:t>
            </a:r>
            <a:r>
              <a:rPr lang="en-AU" sz="1900" dirty="0" smtClean="0"/>
              <a:t>around involvement </a:t>
            </a:r>
            <a:r>
              <a:rPr lang="en-AU" sz="1900" dirty="0"/>
              <a:t>in Vietnam </a:t>
            </a:r>
            <a:r>
              <a:rPr lang="en-AU" sz="1900" dirty="0" smtClean="0"/>
              <a:t>from day one</a:t>
            </a:r>
          </a:p>
          <a:p>
            <a:r>
              <a:rPr lang="en-AU" sz="1900" dirty="0" smtClean="0"/>
              <a:t>Nation grew </a:t>
            </a:r>
            <a:r>
              <a:rPr lang="en-AU" sz="1900" dirty="0"/>
              <a:t>more divided between the anti-war movement and government </a:t>
            </a:r>
            <a:r>
              <a:rPr lang="en-AU" sz="1900" dirty="0" smtClean="0"/>
              <a:t>supporters over time</a:t>
            </a:r>
          </a:p>
          <a:p>
            <a:r>
              <a:rPr lang="en-AU" sz="1900" dirty="0" smtClean="0"/>
              <a:t>Anti-war movement strongly </a:t>
            </a:r>
            <a:r>
              <a:rPr lang="en-AU" sz="1900" dirty="0"/>
              <a:t>connected to protests against </a:t>
            </a:r>
            <a:r>
              <a:rPr lang="en-AU" sz="1900" dirty="0" smtClean="0"/>
              <a:t>conscription</a:t>
            </a:r>
          </a:p>
          <a:p>
            <a:r>
              <a:rPr lang="en-AU" sz="1900" dirty="0"/>
              <a:t>C</a:t>
            </a:r>
            <a:r>
              <a:rPr lang="en-AU" sz="1900" dirty="0" smtClean="0"/>
              <a:t>ontroversial </a:t>
            </a:r>
            <a:r>
              <a:rPr lang="en-AU" sz="1900" dirty="0"/>
              <a:t>issue during </a:t>
            </a:r>
            <a:r>
              <a:rPr lang="en-AU" sz="1900" dirty="0" smtClean="0"/>
              <a:t>WWI </a:t>
            </a:r>
            <a:r>
              <a:rPr lang="en-AU" sz="1900" dirty="0"/>
              <a:t>and </a:t>
            </a:r>
            <a:r>
              <a:rPr lang="en-AU" sz="1900" dirty="0" smtClean="0"/>
              <a:t>since then</a:t>
            </a:r>
          </a:p>
          <a:p>
            <a:r>
              <a:rPr lang="en-AU" sz="1900" dirty="0"/>
              <a:t>B</a:t>
            </a:r>
            <a:r>
              <a:rPr lang="en-AU" sz="1900" dirty="0" smtClean="0"/>
              <a:t>irth </a:t>
            </a:r>
            <a:r>
              <a:rPr lang="en-AU" sz="1900" dirty="0"/>
              <a:t>date lottery to serve for a period of two </a:t>
            </a:r>
            <a:r>
              <a:rPr lang="en-AU" sz="1900" dirty="0" smtClean="0"/>
              <a:t>years</a:t>
            </a:r>
          </a:p>
          <a:p>
            <a:r>
              <a:rPr lang="en-AU" sz="1900" dirty="0" smtClean="0"/>
              <a:t>Men had 1 in 10 chance </a:t>
            </a:r>
          </a:p>
          <a:p>
            <a:r>
              <a:rPr lang="en-AU" sz="1900" dirty="0" smtClean="0"/>
              <a:t>Creation of ‘conscientious objection’ </a:t>
            </a:r>
            <a:r>
              <a:rPr lang="en-AU" sz="1900" dirty="0"/>
              <a:t>to </a:t>
            </a:r>
            <a:r>
              <a:rPr lang="en-AU" sz="1900" dirty="0" smtClean="0"/>
              <a:t>service</a:t>
            </a:r>
          </a:p>
          <a:p>
            <a:r>
              <a:rPr lang="en-AU" sz="1900" dirty="0" smtClean="0"/>
              <a:t>Consequence could be a jail sentence of up to two years</a:t>
            </a:r>
          </a:p>
          <a:p>
            <a:r>
              <a:rPr lang="en-AU" sz="1900" dirty="0" smtClean="0"/>
              <a:t>Anti-war movement became more extreme after 1966 Liberal election  win</a:t>
            </a:r>
            <a:endParaRPr lang="en-AU" sz="1900"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0" y="1700808"/>
            <a:ext cx="4059238" cy="3044428"/>
          </a:xfrm>
        </p:spPr>
      </p:pic>
    </p:spTree>
    <p:extLst>
      <p:ext uri="{BB962C8B-B14F-4D97-AF65-F5344CB8AC3E}">
        <p14:creationId xmlns:p14="http://schemas.microsoft.com/office/powerpoint/2010/main" val="37143782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23528" y="260648"/>
            <a:ext cx="4441614" cy="3168352"/>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922815" y="1196752"/>
            <a:ext cx="3718653" cy="5076056"/>
          </a:xfrm>
        </p:spPr>
      </p:pic>
    </p:spTree>
    <p:extLst>
      <p:ext uri="{BB962C8B-B14F-4D97-AF65-F5344CB8AC3E}">
        <p14:creationId xmlns:p14="http://schemas.microsoft.com/office/powerpoint/2010/main" val="12247008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28328"/>
          </a:xfrm>
        </p:spPr>
        <p:txBody>
          <a:bodyPr/>
          <a:lstStyle/>
          <a:p>
            <a:pPr algn="ctr"/>
            <a:r>
              <a:rPr lang="en-AU" b="1" dirty="0" smtClean="0"/>
              <a:t>Aboriginal Referendum 1960s</a:t>
            </a:r>
            <a:endParaRPr lang="en-AU" b="1" dirty="0"/>
          </a:p>
        </p:txBody>
      </p:sp>
      <p:sp>
        <p:nvSpPr>
          <p:cNvPr id="3" name="Content Placeholder 2"/>
          <p:cNvSpPr>
            <a:spLocks noGrp="1"/>
          </p:cNvSpPr>
          <p:nvPr>
            <p:ph sz="half" idx="1"/>
          </p:nvPr>
        </p:nvSpPr>
        <p:spPr>
          <a:xfrm>
            <a:off x="395536" y="2204864"/>
            <a:ext cx="7848872" cy="4320480"/>
          </a:xfrm>
        </p:spPr>
        <p:txBody>
          <a:bodyPr>
            <a:normAutofit fontScale="92500" lnSpcReduction="20000"/>
          </a:bodyPr>
          <a:lstStyle/>
          <a:p>
            <a:r>
              <a:rPr lang="en-AU" dirty="0" smtClean="0"/>
              <a:t>1955 – 68 Civil </a:t>
            </a:r>
            <a:r>
              <a:rPr lang="en-AU" dirty="0"/>
              <a:t>Rights movements </a:t>
            </a:r>
            <a:r>
              <a:rPr lang="en-AU" dirty="0" smtClean="0"/>
              <a:t>in </a:t>
            </a:r>
            <a:r>
              <a:rPr lang="en-AU" dirty="0"/>
              <a:t>UK and USA influence Aboriginal political </a:t>
            </a:r>
            <a:r>
              <a:rPr lang="en-AU" dirty="0" smtClean="0"/>
              <a:t>activism </a:t>
            </a:r>
          </a:p>
          <a:p>
            <a:r>
              <a:rPr lang="en-AU" dirty="0"/>
              <a:t>1965 </a:t>
            </a:r>
            <a:r>
              <a:rPr lang="en-AU" dirty="0" smtClean="0"/>
              <a:t>– Charles </a:t>
            </a:r>
            <a:r>
              <a:rPr lang="en-AU" dirty="0"/>
              <a:t>Perkins leads a 'freedom ride' by Aboriginal people and non- Aboriginal students through New South Wales in support of Aboriginal </a:t>
            </a:r>
            <a:r>
              <a:rPr lang="en-AU" dirty="0" smtClean="0"/>
              <a:t>rights</a:t>
            </a:r>
          </a:p>
          <a:p>
            <a:r>
              <a:rPr lang="en-AU" dirty="0" smtClean="0"/>
              <a:t>Violent actions against Indigenous people puts Australia on the defensive for the first time in regards to Aboriginal policy, draws comparisons with Jim Crow laws in Southern USA</a:t>
            </a:r>
          </a:p>
          <a:p>
            <a:r>
              <a:rPr lang="en-AU" dirty="0" smtClean="0"/>
              <a:t>1967 – National </a:t>
            </a:r>
            <a:r>
              <a:rPr lang="en-AU" dirty="0"/>
              <a:t>referendum gives </a:t>
            </a:r>
            <a:r>
              <a:rPr lang="en-AU" dirty="0" smtClean="0"/>
              <a:t> </a:t>
            </a:r>
            <a:r>
              <a:rPr lang="en-AU" dirty="0"/>
              <a:t>Commonwealth power to make and override state laws for </a:t>
            </a:r>
            <a:r>
              <a:rPr lang="en-AU" dirty="0" smtClean="0"/>
              <a:t>Aboriginals </a:t>
            </a:r>
            <a:r>
              <a:rPr lang="en-AU" dirty="0"/>
              <a:t>and to count </a:t>
            </a:r>
            <a:r>
              <a:rPr lang="en-AU" dirty="0" smtClean="0"/>
              <a:t>them in </a:t>
            </a:r>
            <a:r>
              <a:rPr lang="en-AU" dirty="0"/>
              <a:t>the national census.</a:t>
            </a:r>
          </a:p>
          <a:p>
            <a:endParaRPr lang="en-AU" dirty="0"/>
          </a:p>
          <a:p>
            <a:endParaRPr lang="en-AU" dirty="0" smtClean="0"/>
          </a:p>
          <a:p>
            <a:pPr marL="0" indent="0">
              <a:buNone/>
            </a:pPr>
            <a:endParaRPr lang="en-AU" dirty="0"/>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403648" y="1052736"/>
            <a:ext cx="7389390" cy="1106388"/>
          </a:xfrm>
        </p:spPr>
      </p:pic>
    </p:spTree>
    <p:extLst>
      <p:ext uri="{BB962C8B-B14F-4D97-AF65-F5344CB8AC3E}">
        <p14:creationId xmlns:p14="http://schemas.microsoft.com/office/powerpoint/2010/main" val="11511263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28328"/>
          </a:xfrm>
        </p:spPr>
        <p:txBody>
          <a:bodyPr>
            <a:normAutofit/>
          </a:bodyPr>
          <a:lstStyle/>
          <a:p>
            <a:pPr algn="ctr"/>
            <a:r>
              <a:rPr lang="en-AU" sz="3400" b="1" dirty="0" smtClean="0"/>
              <a:t>History of Indigenous Australia pre 1960s</a:t>
            </a:r>
            <a:endParaRPr lang="en-AU" sz="3400" b="1"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95536" y="1988840"/>
            <a:ext cx="3960440" cy="3154332"/>
          </a:xfrm>
        </p:spPr>
      </p:pic>
      <p:sp>
        <p:nvSpPr>
          <p:cNvPr id="4" name="Content Placeholder 3"/>
          <p:cNvSpPr>
            <a:spLocks noGrp="1"/>
          </p:cNvSpPr>
          <p:nvPr>
            <p:ph sz="half" idx="2"/>
          </p:nvPr>
        </p:nvSpPr>
        <p:spPr>
          <a:xfrm>
            <a:off x="4427984" y="1052736"/>
            <a:ext cx="4280152" cy="5472608"/>
          </a:xfrm>
        </p:spPr>
        <p:txBody>
          <a:bodyPr>
            <a:normAutofit lnSpcReduction="10000"/>
          </a:bodyPr>
          <a:lstStyle/>
          <a:p>
            <a:pPr marL="0" indent="0">
              <a:buNone/>
            </a:pPr>
            <a:r>
              <a:rPr lang="en-AU" sz="2800" i="1" dirty="0"/>
              <a:t>"I have heard men of culture and refinement, of the greatest humanity and kindness to their fellow whites ...talk, not only of the wholesale butchery ...but of the individual murder of natives, exactly as they would talk of a day’s sport, or of having to kill some troublesome </a:t>
            </a:r>
            <a:r>
              <a:rPr lang="en-AU" sz="2800" i="1" dirty="0" smtClean="0"/>
              <a:t>animal.”</a:t>
            </a:r>
          </a:p>
          <a:p>
            <a:pPr marL="0" indent="0">
              <a:buNone/>
            </a:pPr>
            <a:r>
              <a:rPr lang="en-AU" sz="2000" dirty="0" smtClean="0"/>
              <a:t>British High Commissioner Arthur Gordon, April 1883 </a:t>
            </a:r>
            <a:endParaRPr lang="en-AU" sz="2000" dirty="0"/>
          </a:p>
        </p:txBody>
      </p:sp>
    </p:spTree>
    <p:extLst>
      <p:ext uri="{BB962C8B-B14F-4D97-AF65-F5344CB8AC3E}">
        <p14:creationId xmlns:p14="http://schemas.microsoft.com/office/powerpoint/2010/main" val="33426077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04664"/>
            <a:ext cx="8229600" cy="6120680"/>
          </a:xfrm>
        </p:spPr>
        <p:txBody>
          <a:bodyPr>
            <a:normAutofit lnSpcReduction="10000"/>
          </a:bodyPr>
          <a:lstStyle/>
          <a:p>
            <a:r>
              <a:rPr lang="en-AU" dirty="0" smtClean="0"/>
              <a:t>Inhuman treatment </a:t>
            </a:r>
          </a:p>
          <a:p>
            <a:r>
              <a:rPr lang="en-AU" dirty="0" smtClean="0"/>
              <a:t>Followed by protectionist ideas to deal with Aboriginal survivors</a:t>
            </a:r>
          </a:p>
          <a:p>
            <a:r>
              <a:rPr lang="en-AU" dirty="0" smtClean="0"/>
              <a:t>But, manipulated to suit needs of white settler society</a:t>
            </a:r>
          </a:p>
          <a:p>
            <a:r>
              <a:rPr lang="en-AU" dirty="0" smtClean="0"/>
              <a:t>Rounded up, confined on reserves and missions</a:t>
            </a:r>
          </a:p>
          <a:p>
            <a:r>
              <a:rPr lang="en-AU" dirty="0" smtClean="0"/>
              <a:t>Used as cheap labour source</a:t>
            </a:r>
          </a:p>
          <a:p>
            <a:r>
              <a:rPr lang="en-AU" dirty="0" smtClean="0"/>
              <a:t>Protection policies converted to ‘policies of controlled subjugation’</a:t>
            </a:r>
          </a:p>
          <a:p>
            <a:r>
              <a:rPr lang="en-AU" dirty="0" smtClean="0"/>
              <a:t>Federation 1901 gave control of Aboriginal and Torres Strait Islander Affairs to individual states</a:t>
            </a:r>
          </a:p>
          <a:p>
            <a:r>
              <a:rPr lang="en-AU" dirty="0" smtClean="0"/>
              <a:t>“Protection” varied widely</a:t>
            </a:r>
          </a:p>
          <a:p>
            <a:pPr lvl="1"/>
            <a:r>
              <a:rPr lang="en-AU" dirty="0" smtClean="0"/>
              <a:t>Segregation</a:t>
            </a:r>
          </a:p>
          <a:p>
            <a:pPr lvl="1"/>
            <a:r>
              <a:rPr lang="en-AU" dirty="0" smtClean="0"/>
              <a:t>Assimilation</a:t>
            </a:r>
          </a:p>
          <a:p>
            <a:pPr lvl="1"/>
            <a:r>
              <a:rPr lang="en-AU" dirty="0" smtClean="0"/>
              <a:t>Eugenic programs</a:t>
            </a:r>
          </a:p>
          <a:p>
            <a:pPr lvl="1"/>
            <a:r>
              <a:rPr lang="en-AU" dirty="0" smtClean="0"/>
              <a:t>Heavy focus on children</a:t>
            </a:r>
          </a:p>
          <a:p>
            <a:endParaRPr lang="en-AU" dirty="0" smtClean="0"/>
          </a:p>
        </p:txBody>
      </p:sp>
      <p:sp>
        <p:nvSpPr>
          <p:cNvPr id="3" name="Title 2"/>
          <p:cNvSpPr>
            <a:spLocks noGrp="1"/>
          </p:cNvSpPr>
          <p:nvPr>
            <p:ph type="title"/>
          </p:nvPr>
        </p:nvSpPr>
        <p:spPr>
          <a:xfrm>
            <a:off x="457200" y="152400"/>
            <a:ext cx="8229600" cy="1260376"/>
          </a:xfrm>
        </p:spPr>
        <p:txBody>
          <a:bodyPr/>
          <a:lstStyle/>
          <a:p>
            <a:endParaRPr lang="en-AU" dirty="0"/>
          </a:p>
        </p:txBody>
      </p:sp>
    </p:spTree>
    <p:extLst>
      <p:ext uri="{BB962C8B-B14F-4D97-AF65-F5344CB8AC3E}">
        <p14:creationId xmlns:p14="http://schemas.microsoft.com/office/powerpoint/2010/main" val="38943479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16632"/>
            <a:ext cx="8424936" cy="6624736"/>
          </a:xfrm>
        </p:spPr>
        <p:txBody>
          <a:bodyPr>
            <a:normAutofit fontScale="47500" lnSpcReduction="20000"/>
          </a:bodyPr>
          <a:lstStyle/>
          <a:p>
            <a:r>
              <a:rPr lang="en-AU" sz="4500" dirty="0" smtClean="0"/>
              <a:t>Post WWII Nazi policies had made eugenicist ideas ‘distasteful’</a:t>
            </a:r>
          </a:p>
          <a:p>
            <a:r>
              <a:rPr lang="en-AU" sz="4500" dirty="0" smtClean="0"/>
              <a:t>New assimilationist </a:t>
            </a:r>
            <a:r>
              <a:rPr lang="en-AU" sz="4500" dirty="0"/>
              <a:t>agenda </a:t>
            </a:r>
          </a:p>
          <a:p>
            <a:pPr lvl="1"/>
            <a:r>
              <a:rPr lang="en-AU" sz="4500" dirty="0" smtClean="0"/>
              <a:t>Lift </a:t>
            </a:r>
            <a:r>
              <a:rPr lang="en-AU" sz="4500" dirty="0"/>
              <a:t>Aborigines from </a:t>
            </a:r>
            <a:r>
              <a:rPr lang="en-AU" sz="4500" dirty="0" smtClean="0"/>
              <a:t>state </a:t>
            </a:r>
            <a:r>
              <a:rPr lang="en-AU" sz="4500" dirty="0"/>
              <a:t>of backwardness into </a:t>
            </a:r>
            <a:r>
              <a:rPr lang="en-AU" sz="4500" dirty="0" smtClean="0"/>
              <a:t>civilised </a:t>
            </a:r>
            <a:r>
              <a:rPr lang="en-AU" sz="4500" dirty="0"/>
              <a:t>ways of white </a:t>
            </a:r>
            <a:r>
              <a:rPr lang="en-AU" sz="4500" dirty="0" smtClean="0"/>
              <a:t>men</a:t>
            </a:r>
          </a:p>
          <a:p>
            <a:r>
              <a:rPr lang="en-AU" sz="4500" dirty="0" smtClean="0"/>
              <a:t>Not a great deal changed, still denied basic rights non-indigenous Australians took for granted</a:t>
            </a:r>
          </a:p>
          <a:p>
            <a:r>
              <a:rPr lang="en-AU" sz="4500" dirty="0" smtClean="0"/>
              <a:t>Difficult situation – whilst laws differed from state to state, themes of persecution, oppression and discrimination were the same</a:t>
            </a:r>
          </a:p>
          <a:p>
            <a:endParaRPr lang="en-AU" sz="4500" dirty="0" smtClean="0"/>
          </a:p>
          <a:p>
            <a:r>
              <a:rPr lang="en-AU" sz="4500" dirty="0" smtClean="0"/>
              <a:t>The </a:t>
            </a:r>
            <a:r>
              <a:rPr lang="en-AU" sz="4500" dirty="0"/>
              <a:t>Federal Council for Aboriginal Advancement (FCAA) offered the following summary of this complex and bleak situation:</a:t>
            </a:r>
          </a:p>
          <a:p>
            <a:pPr fontAlgn="t"/>
            <a:r>
              <a:rPr lang="en-AU" sz="4500" i="1" dirty="0" smtClean="0"/>
              <a:t>“... </a:t>
            </a:r>
            <a:r>
              <a:rPr lang="en-AU" sz="4500" i="1" dirty="0"/>
              <a:t>the position in 1963 is that an Aboriginal or part-Aboriginal person may be in a position where he is allowed to drink alcohol in one State, but not in another; he may be forced to vote in State elections in one State, but prohibited from voting in another; he may move freely in one State, but not in another; he may be free to marry whom he desires in one State, but not in another; he may mix freely with non-Aborigines in one State, but not in another; he may have full rights in a court of law in one State, but not in another; and so </a:t>
            </a:r>
            <a:r>
              <a:rPr lang="en-AU" sz="4500" i="1" dirty="0" smtClean="0"/>
              <a:t>on.”</a:t>
            </a:r>
          </a:p>
          <a:p>
            <a:pPr fontAlgn="t"/>
            <a:endParaRPr lang="en-AU" sz="4500" i="1" dirty="0"/>
          </a:p>
          <a:p>
            <a:pPr fontAlgn="t"/>
            <a:r>
              <a:rPr lang="en-AU" sz="4500" dirty="0" smtClean="0"/>
              <a:t>By 1967, eve of Aboriginal referendum, many of these discriminations had been removed from policies, however, prejudice remained</a:t>
            </a:r>
            <a:r>
              <a:rPr lang="en-AU" dirty="0"/>
              <a:t/>
            </a:r>
            <a:br>
              <a:rPr lang="en-AU" dirty="0"/>
            </a:br>
            <a:endParaRPr lang="en-AU" dirty="0"/>
          </a:p>
        </p:txBody>
      </p:sp>
      <p:sp>
        <p:nvSpPr>
          <p:cNvPr id="3" name="Title 2"/>
          <p:cNvSpPr>
            <a:spLocks noGrp="1"/>
          </p:cNvSpPr>
          <p:nvPr>
            <p:ph type="title"/>
          </p:nvPr>
        </p:nvSpPr>
        <p:spPr>
          <a:xfrm>
            <a:off x="457200" y="116632"/>
            <a:ext cx="8229600" cy="1254968"/>
          </a:xfrm>
        </p:spPr>
        <p:txBody>
          <a:bodyPr/>
          <a:lstStyle/>
          <a:p>
            <a:endParaRPr lang="en-AU" dirty="0"/>
          </a:p>
        </p:txBody>
      </p:sp>
    </p:spTree>
    <p:extLst>
      <p:ext uri="{BB962C8B-B14F-4D97-AF65-F5344CB8AC3E}">
        <p14:creationId xmlns:p14="http://schemas.microsoft.com/office/powerpoint/2010/main" val="4143846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56320"/>
          </a:xfrm>
        </p:spPr>
        <p:txBody>
          <a:bodyPr>
            <a:normAutofit/>
          </a:bodyPr>
          <a:lstStyle/>
          <a:p>
            <a:pPr algn="ctr"/>
            <a:r>
              <a:rPr lang="en-AU" sz="3000" b="1" dirty="0" smtClean="0"/>
              <a:t>Conditions of Indigenous Australians pre 1960s</a:t>
            </a:r>
            <a:endParaRPr lang="en-AU" sz="3000" b="1" dirty="0"/>
          </a:p>
        </p:txBody>
      </p:sp>
      <p:sp>
        <p:nvSpPr>
          <p:cNvPr id="3" name="Content Placeholder 2"/>
          <p:cNvSpPr>
            <a:spLocks noGrp="1"/>
          </p:cNvSpPr>
          <p:nvPr>
            <p:ph sz="half" idx="1"/>
          </p:nvPr>
        </p:nvSpPr>
        <p:spPr>
          <a:xfrm>
            <a:off x="457200" y="980728"/>
            <a:ext cx="4059936" cy="5472608"/>
          </a:xfrm>
        </p:spPr>
        <p:txBody>
          <a:bodyPr>
            <a:normAutofit/>
          </a:bodyPr>
          <a:lstStyle/>
          <a:p>
            <a:r>
              <a:rPr lang="en-AU" dirty="0"/>
              <a:t>E</a:t>
            </a:r>
            <a:r>
              <a:rPr lang="en-AU" dirty="0" smtClean="0"/>
              <a:t>xtreme poverty</a:t>
            </a:r>
          </a:p>
          <a:p>
            <a:r>
              <a:rPr lang="en-AU" dirty="0"/>
              <a:t>L</a:t>
            </a:r>
            <a:r>
              <a:rPr lang="en-AU" dirty="0" smtClean="0"/>
              <a:t>ack </a:t>
            </a:r>
            <a:r>
              <a:rPr lang="en-AU" dirty="0"/>
              <a:t>of basic </a:t>
            </a:r>
            <a:r>
              <a:rPr lang="en-AU" dirty="0" smtClean="0"/>
              <a:t>services</a:t>
            </a:r>
          </a:p>
          <a:p>
            <a:r>
              <a:rPr lang="en-AU" dirty="0" smtClean="0"/>
              <a:t>Poor housing</a:t>
            </a:r>
          </a:p>
          <a:p>
            <a:r>
              <a:rPr lang="en-AU" dirty="0"/>
              <a:t>I</a:t>
            </a:r>
            <a:r>
              <a:rPr lang="en-AU" dirty="0" smtClean="0"/>
              <a:t>ll-health </a:t>
            </a:r>
          </a:p>
          <a:p>
            <a:r>
              <a:rPr lang="en-AU" dirty="0" smtClean="0"/>
              <a:t>Relentless </a:t>
            </a:r>
            <a:r>
              <a:rPr lang="en-AU" dirty="0"/>
              <a:t>surveillance, control and intervention by state and church authorities. </a:t>
            </a:r>
            <a:endParaRPr lang="en-AU" dirty="0" smtClean="0"/>
          </a:p>
          <a:p>
            <a:r>
              <a:rPr lang="en-AU" dirty="0" smtClean="0"/>
              <a:t>Infant </a:t>
            </a:r>
            <a:r>
              <a:rPr lang="en-AU" dirty="0"/>
              <a:t>mortality </a:t>
            </a:r>
            <a:r>
              <a:rPr lang="en-AU" dirty="0" smtClean="0"/>
              <a:t>high</a:t>
            </a:r>
          </a:p>
          <a:p>
            <a:r>
              <a:rPr lang="en-AU" dirty="0" smtClean="0"/>
              <a:t>Life </a:t>
            </a:r>
            <a:r>
              <a:rPr lang="en-AU" dirty="0"/>
              <a:t>expectancy </a:t>
            </a:r>
            <a:r>
              <a:rPr lang="en-AU" dirty="0" smtClean="0"/>
              <a:t>low</a:t>
            </a:r>
          </a:p>
          <a:p>
            <a:r>
              <a:rPr lang="en-AU" dirty="0"/>
              <a:t>F</a:t>
            </a:r>
            <a:r>
              <a:rPr lang="en-AU" dirty="0" smtClean="0"/>
              <a:t>ew able to obtain </a:t>
            </a:r>
            <a:r>
              <a:rPr lang="en-AU" dirty="0"/>
              <a:t>a decent </a:t>
            </a:r>
            <a:r>
              <a:rPr lang="en-AU" dirty="0" smtClean="0"/>
              <a:t>education</a:t>
            </a:r>
            <a:endParaRPr lang="en-AU"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4008" y="2204864"/>
            <a:ext cx="4339079" cy="2871450"/>
          </a:xfrm>
        </p:spPr>
      </p:pic>
    </p:spTree>
    <p:extLst>
      <p:ext uri="{BB962C8B-B14F-4D97-AF65-F5344CB8AC3E}">
        <p14:creationId xmlns:p14="http://schemas.microsoft.com/office/powerpoint/2010/main" val="7466213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56320"/>
          </a:xfrm>
        </p:spPr>
        <p:txBody>
          <a:bodyPr/>
          <a:lstStyle/>
          <a:p>
            <a:pPr algn="ctr"/>
            <a:r>
              <a:rPr lang="en-AU" b="1" dirty="0" smtClean="0"/>
              <a:t>Stolen Generation</a:t>
            </a:r>
            <a:endParaRPr lang="en-AU" b="1"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499992" y="2348880"/>
            <a:ext cx="4296609" cy="2592288"/>
          </a:xfrm>
        </p:spPr>
      </p:pic>
      <p:sp>
        <p:nvSpPr>
          <p:cNvPr id="4" name="Content Placeholder 3"/>
          <p:cNvSpPr>
            <a:spLocks noGrp="1"/>
          </p:cNvSpPr>
          <p:nvPr>
            <p:ph sz="half" idx="2"/>
          </p:nvPr>
        </p:nvSpPr>
        <p:spPr>
          <a:xfrm>
            <a:off x="395536" y="980728"/>
            <a:ext cx="8312600" cy="5472608"/>
          </a:xfrm>
        </p:spPr>
        <p:txBody>
          <a:bodyPr>
            <a:normAutofit fontScale="77500" lnSpcReduction="20000"/>
          </a:bodyPr>
          <a:lstStyle/>
          <a:p>
            <a:r>
              <a:rPr lang="en-AU" dirty="0" smtClean="0"/>
              <a:t>First recorded removal 1833</a:t>
            </a:r>
          </a:p>
          <a:p>
            <a:r>
              <a:rPr lang="en-AU" dirty="0" smtClean="0"/>
              <a:t>First legalisation: </a:t>
            </a:r>
            <a:r>
              <a:rPr lang="en-AU" i="1" dirty="0" smtClean="0"/>
              <a:t>Industrial Schools Act</a:t>
            </a:r>
            <a:r>
              <a:rPr lang="en-AU" dirty="0" smtClean="0"/>
              <a:t> 1874</a:t>
            </a:r>
          </a:p>
          <a:p>
            <a:pPr lvl="1"/>
            <a:r>
              <a:rPr lang="en-AU" dirty="0" smtClean="0"/>
              <a:t>Any Indigenous child ‘surrendered’ to an institution could be detained there without parental consent or contracted to employment after the age of 12 until the child reached 21</a:t>
            </a:r>
          </a:p>
          <a:p>
            <a:endParaRPr lang="en-AU" i="1" dirty="0"/>
          </a:p>
          <a:p>
            <a:endParaRPr lang="en-AU" i="1" dirty="0" smtClean="0"/>
          </a:p>
          <a:p>
            <a:r>
              <a:rPr lang="en-AU" i="1" dirty="0" smtClean="0"/>
              <a:t>Aborigines Act </a:t>
            </a:r>
            <a:r>
              <a:rPr lang="en-AU" dirty="0" smtClean="0"/>
              <a:t>1905</a:t>
            </a:r>
          </a:p>
          <a:p>
            <a:pPr lvl="1"/>
            <a:r>
              <a:rPr lang="en-AU" dirty="0" smtClean="0"/>
              <a:t>Assessment of ‘behaviour’</a:t>
            </a:r>
          </a:p>
          <a:p>
            <a:pPr marL="365760" lvl="1" indent="0">
              <a:buNone/>
            </a:pPr>
            <a:r>
              <a:rPr lang="en-AU" dirty="0" smtClean="0"/>
              <a:t>    now incorporated</a:t>
            </a:r>
          </a:p>
          <a:p>
            <a:pPr lvl="1"/>
            <a:r>
              <a:rPr lang="en-AU" dirty="0" smtClean="0"/>
              <a:t>Can an individual be </a:t>
            </a:r>
          </a:p>
          <a:p>
            <a:pPr marL="365760" lvl="1" indent="0">
              <a:buNone/>
            </a:pPr>
            <a:r>
              <a:rPr lang="en-AU" dirty="0" smtClean="0"/>
              <a:t>    defined as Aboriginal or</a:t>
            </a:r>
          </a:p>
          <a:p>
            <a:pPr marL="365760" lvl="1" indent="0">
              <a:buNone/>
            </a:pPr>
            <a:r>
              <a:rPr lang="en-AU" dirty="0" smtClean="0"/>
              <a:t>    not?</a:t>
            </a:r>
          </a:p>
          <a:p>
            <a:endParaRPr lang="en-AU" dirty="0" smtClean="0"/>
          </a:p>
          <a:p>
            <a:endParaRPr lang="en-AU" dirty="0"/>
          </a:p>
          <a:p>
            <a:r>
              <a:rPr lang="en-AU" dirty="0" smtClean="0"/>
              <a:t>Chief Protector of Aborigines was legal guardian of every child, had power to remove ‘half-caste’ children to a home or mission</a:t>
            </a:r>
          </a:p>
          <a:p>
            <a:r>
              <a:rPr lang="en-AU" dirty="0" smtClean="0"/>
              <a:t>By early 1950s removal had to go through Child Welfare courts, but these practices continued into the 1970s</a:t>
            </a:r>
          </a:p>
          <a:p>
            <a:pPr marL="365760" lvl="1" indent="0">
              <a:buNone/>
            </a:pPr>
            <a:endParaRPr lang="en-AU" dirty="0" smtClean="0"/>
          </a:p>
          <a:p>
            <a:endParaRPr lang="en-AU" i="1" dirty="0"/>
          </a:p>
        </p:txBody>
      </p:sp>
    </p:spTree>
    <p:extLst>
      <p:ext uri="{BB962C8B-B14F-4D97-AF65-F5344CB8AC3E}">
        <p14:creationId xmlns:p14="http://schemas.microsoft.com/office/powerpoint/2010/main" val="2935625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28328"/>
          </a:xfrm>
        </p:spPr>
        <p:txBody>
          <a:bodyPr/>
          <a:lstStyle/>
          <a:p>
            <a:pPr algn="ctr"/>
            <a:r>
              <a:rPr lang="en-AU" b="1" dirty="0" smtClean="0"/>
              <a:t>Segregation in Australia</a:t>
            </a:r>
            <a:endParaRPr lang="en-AU" b="1" dirty="0"/>
          </a:p>
        </p:txBody>
      </p:sp>
      <p:sp>
        <p:nvSpPr>
          <p:cNvPr id="3" name="Content Placeholder 2"/>
          <p:cNvSpPr>
            <a:spLocks noGrp="1"/>
          </p:cNvSpPr>
          <p:nvPr>
            <p:ph sz="half" idx="1"/>
          </p:nvPr>
        </p:nvSpPr>
        <p:spPr>
          <a:xfrm>
            <a:off x="251520" y="1124744"/>
            <a:ext cx="4608512" cy="5400600"/>
          </a:xfrm>
        </p:spPr>
        <p:txBody>
          <a:bodyPr>
            <a:normAutofit/>
          </a:bodyPr>
          <a:lstStyle/>
          <a:p>
            <a:r>
              <a:rPr lang="en-AU" dirty="0" smtClean="0"/>
              <a:t>In 1948 a policy </a:t>
            </a:r>
            <a:r>
              <a:rPr lang="en-AU" dirty="0"/>
              <a:t>of legal racial segregation, known as apartheid, is enforced by the National Party government of South Africa until 1994. </a:t>
            </a:r>
            <a:endParaRPr lang="en-AU" dirty="0" smtClean="0"/>
          </a:p>
          <a:p>
            <a:r>
              <a:rPr lang="en-AU" dirty="0" smtClean="0"/>
              <a:t>In </a:t>
            </a:r>
            <a:r>
              <a:rPr lang="en-AU" dirty="0"/>
              <a:t>Australia, segregation is imposed unofficially in public places such as theatres and swimming pools</a:t>
            </a:r>
            <a:r>
              <a:rPr lang="en-AU" dirty="0" smtClean="0"/>
              <a:t>.</a:t>
            </a:r>
          </a:p>
          <a:p>
            <a:r>
              <a:rPr lang="en-AU" dirty="0" smtClean="0"/>
              <a:t>Idea of segregation based upon idea of ‘difference’ and needing to contain this</a:t>
            </a:r>
            <a:endParaRPr lang="en-AU"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68752" y="2132857"/>
            <a:ext cx="3878510" cy="3096344"/>
          </a:xfrm>
        </p:spPr>
      </p:pic>
    </p:spTree>
    <p:extLst>
      <p:ext uri="{BB962C8B-B14F-4D97-AF65-F5344CB8AC3E}">
        <p14:creationId xmlns:p14="http://schemas.microsoft.com/office/powerpoint/2010/main" val="4683893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56320"/>
          </a:xfrm>
        </p:spPr>
        <p:txBody>
          <a:bodyPr/>
          <a:lstStyle/>
          <a:p>
            <a:pPr algn="ctr"/>
            <a:r>
              <a:rPr lang="en-AU" b="1" dirty="0" smtClean="0"/>
              <a:t>White Australia Policy</a:t>
            </a:r>
            <a:endParaRPr lang="en-AU" b="1"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2549342"/>
            <a:ext cx="4059238" cy="2333991"/>
          </a:xfrm>
        </p:spPr>
      </p:pic>
      <p:sp>
        <p:nvSpPr>
          <p:cNvPr id="4" name="Content Placeholder 3"/>
          <p:cNvSpPr>
            <a:spLocks noGrp="1"/>
          </p:cNvSpPr>
          <p:nvPr>
            <p:ph sz="half" idx="2"/>
          </p:nvPr>
        </p:nvSpPr>
        <p:spPr>
          <a:xfrm>
            <a:off x="4648200" y="908720"/>
            <a:ext cx="4059936" cy="5616624"/>
          </a:xfrm>
        </p:spPr>
        <p:txBody>
          <a:bodyPr>
            <a:normAutofit fontScale="92500"/>
          </a:bodyPr>
          <a:lstStyle/>
          <a:p>
            <a:r>
              <a:rPr lang="en-AU" dirty="0" smtClean="0"/>
              <a:t>1947 Massive </a:t>
            </a:r>
            <a:r>
              <a:rPr lang="en-AU" dirty="0"/>
              <a:t>assisted British immigration </a:t>
            </a:r>
            <a:r>
              <a:rPr lang="en-AU" dirty="0" smtClean="0"/>
              <a:t>scheme </a:t>
            </a:r>
          </a:p>
          <a:p>
            <a:r>
              <a:rPr lang="en-AU" i="1" dirty="0" smtClean="0"/>
              <a:t>'It </a:t>
            </a:r>
            <a:r>
              <a:rPr lang="en-AU" i="1" dirty="0"/>
              <a:t>is my hope that for every foreign migrant there will be ten people from the United Kingdom.'</a:t>
            </a:r>
            <a:r>
              <a:rPr lang="en-AU" dirty="0"/>
              <a:t> </a:t>
            </a:r>
            <a:endParaRPr lang="en-AU" dirty="0" smtClean="0"/>
          </a:p>
          <a:p>
            <a:pPr marL="0" indent="0">
              <a:buNone/>
            </a:pPr>
            <a:r>
              <a:rPr lang="en-AU" sz="1800" dirty="0"/>
              <a:t> </a:t>
            </a:r>
            <a:r>
              <a:rPr lang="en-AU" sz="1800" dirty="0" smtClean="0"/>
              <a:t>    Arthur </a:t>
            </a:r>
            <a:r>
              <a:rPr lang="en-AU" sz="1800" dirty="0"/>
              <a:t>Calwell, Minister for </a:t>
            </a:r>
            <a:r>
              <a:rPr lang="en-AU" sz="1800" dirty="0" smtClean="0"/>
              <a:t> </a:t>
            </a:r>
          </a:p>
          <a:p>
            <a:pPr marL="0" indent="0">
              <a:buNone/>
            </a:pPr>
            <a:r>
              <a:rPr lang="en-AU" sz="1800" dirty="0"/>
              <a:t> </a:t>
            </a:r>
            <a:r>
              <a:rPr lang="en-AU" sz="1800" dirty="0" smtClean="0"/>
              <a:t>    Immigration</a:t>
            </a:r>
            <a:r>
              <a:rPr lang="en-AU" sz="1800" dirty="0"/>
              <a:t>, 1946</a:t>
            </a:r>
            <a:r>
              <a:rPr lang="en-AU" sz="1800" dirty="0" smtClean="0"/>
              <a:t>.</a:t>
            </a:r>
          </a:p>
          <a:p>
            <a:r>
              <a:rPr lang="en-AU" dirty="0" smtClean="0"/>
              <a:t>Ten pound Pom</a:t>
            </a:r>
          </a:p>
          <a:p>
            <a:r>
              <a:rPr lang="en-AU" dirty="0" smtClean="0"/>
              <a:t>1973 'White </a:t>
            </a:r>
            <a:r>
              <a:rPr lang="en-AU" dirty="0"/>
              <a:t>Australia' policy officially </a:t>
            </a:r>
            <a:r>
              <a:rPr lang="en-AU" dirty="0" smtClean="0"/>
              <a:t>ends, policy </a:t>
            </a:r>
            <a:r>
              <a:rPr lang="en-AU" dirty="0"/>
              <a:t>of </a:t>
            </a:r>
            <a:r>
              <a:rPr lang="en-AU" dirty="0" smtClean="0"/>
              <a:t>multiculturalism launched.</a:t>
            </a:r>
            <a:endParaRPr lang="en-AU" dirty="0"/>
          </a:p>
        </p:txBody>
      </p:sp>
    </p:spTree>
    <p:extLst>
      <p:ext uri="{BB962C8B-B14F-4D97-AF65-F5344CB8AC3E}">
        <p14:creationId xmlns:p14="http://schemas.microsoft.com/office/powerpoint/2010/main" val="32780770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28328"/>
          </a:xfrm>
        </p:spPr>
        <p:txBody>
          <a:bodyPr/>
          <a:lstStyle/>
          <a:p>
            <a:pPr algn="ctr"/>
            <a:r>
              <a:rPr lang="en-AU" b="1" dirty="0" smtClean="0"/>
              <a:t>Post WWII migration</a:t>
            </a:r>
            <a:endParaRPr lang="en-AU" b="1" dirty="0"/>
          </a:p>
        </p:txBody>
      </p:sp>
      <p:sp>
        <p:nvSpPr>
          <p:cNvPr id="3" name="Content Placeholder 2"/>
          <p:cNvSpPr>
            <a:spLocks noGrp="1"/>
          </p:cNvSpPr>
          <p:nvPr>
            <p:ph sz="half" idx="1"/>
          </p:nvPr>
        </p:nvSpPr>
        <p:spPr>
          <a:xfrm>
            <a:off x="179512" y="980728"/>
            <a:ext cx="4536504" cy="5760640"/>
          </a:xfrm>
        </p:spPr>
        <p:txBody>
          <a:bodyPr>
            <a:normAutofit fontScale="77500" lnSpcReduction="20000"/>
          </a:bodyPr>
          <a:lstStyle/>
          <a:p>
            <a:r>
              <a:rPr lang="en-AU" dirty="0" smtClean="0"/>
              <a:t>Ten pound Pom not enough</a:t>
            </a:r>
          </a:p>
          <a:p>
            <a:r>
              <a:rPr lang="en-AU" dirty="0" smtClean="0"/>
              <a:t>Migration important for securing our borders and protection</a:t>
            </a:r>
          </a:p>
          <a:p>
            <a:r>
              <a:rPr lang="en-AU" dirty="0" smtClean="0"/>
              <a:t>1947 – Threw open doors to refugees from Baltic countries as well</a:t>
            </a:r>
          </a:p>
          <a:p>
            <a:pPr lvl="1"/>
            <a:r>
              <a:rPr lang="en-AU" dirty="0" smtClean="0"/>
              <a:t>Greece</a:t>
            </a:r>
          </a:p>
          <a:p>
            <a:pPr lvl="1"/>
            <a:r>
              <a:rPr lang="en-AU" dirty="0" smtClean="0"/>
              <a:t>Italy</a:t>
            </a:r>
          </a:p>
          <a:p>
            <a:pPr lvl="1"/>
            <a:r>
              <a:rPr lang="en-AU" dirty="0" smtClean="0"/>
              <a:t>Russia</a:t>
            </a:r>
          </a:p>
          <a:p>
            <a:pPr lvl="1"/>
            <a:r>
              <a:rPr lang="en-AU" dirty="0" smtClean="0"/>
              <a:t>Poland</a:t>
            </a:r>
          </a:p>
          <a:p>
            <a:pPr lvl="1"/>
            <a:r>
              <a:rPr lang="en-AU" dirty="0" smtClean="0"/>
              <a:t>Croatia</a:t>
            </a:r>
          </a:p>
          <a:p>
            <a:r>
              <a:rPr lang="en-AU" dirty="0" smtClean="0"/>
              <a:t>Much suspicion of these arrivals – had ‘no culture’ and may not be able to ‘assimilate’ into the country, BUT</a:t>
            </a:r>
          </a:p>
          <a:p>
            <a:r>
              <a:rPr lang="en-AU" dirty="0" smtClean="0"/>
              <a:t>1948 – After Holocaust though, countries sought to dismantle </a:t>
            </a:r>
            <a:r>
              <a:rPr lang="en-AU" dirty="0"/>
              <a:t>discriminatory immigration policies and introduce bills of </a:t>
            </a:r>
            <a:r>
              <a:rPr lang="en-AU" dirty="0" smtClean="0"/>
              <a:t>rights</a:t>
            </a:r>
          </a:p>
          <a:p>
            <a:r>
              <a:rPr lang="en-AU" dirty="0" smtClean="0"/>
              <a:t>By 1950s – Citizenship ceremonies being embraced by locals and new migrants beginning to be welcomed</a:t>
            </a:r>
          </a:p>
          <a:p>
            <a:endParaRPr lang="en-AU" dirty="0" smtClean="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16016" y="1196752"/>
            <a:ext cx="4059238" cy="995662"/>
          </a:xfrm>
        </p:spPr>
      </p:pic>
    </p:spTree>
    <p:extLst>
      <p:ext uri="{BB962C8B-B14F-4D97-AF65-F5344CB8AC3E}">
        <p14:creationId xmlns:p14="http://schemas.microsoft.com/office/powerpoint/2010/main" val="35800189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903</TotalTime>
  <Words>979</Words>
  <Application>Microsoft Office PowerPoint</Application>
  <PresentationFormat>On-screen Show (4:3)</PresentationFormat>
  <Paragraphs>99</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Paper</vt:lpstr>
      <vt:lpstr>Jasper Jones</vt:lpstr>
      <vt:lpstr>History of Indigenous Australia pre 1960s</vt:lpstr>
      <vt:lpstr>PowerPoint Presentation</vt:lpstr>
      <vt:lpstr>PowerPoint Presentation</vt:lpstr>
      <vt:lpstr>Conditions of Indigenous Australians pre 1960s</vt:lpstr>
      <vt:lpstr>Stolen Generation</vt:lpstr>
      <vt:lpstr>Segregation in Australia</vt:lpstr>
      <vt:lpstr>White Australia Policy</vt:lpstr>
      <vt:lpstr>Post WWII migration</vt:lpstr>
      <vt:lpstr>Vietnam War</vt:lpstr>
      <vt:lpstr>PowerPoint Presentation</vt:lpstr>
      <vt:lpstr>PowerPoint Presentation</vt:lpstr>
      <vt:lpstr>Aboriginal Referendum 1960s</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Jasper Jones</dc:title>
  <dc:creator>KARANIKOLOPOULOS, Joanna(KAR)</dc:creator>
  <cp:lastModifiedBy>KARANIKOLOPOULOS, Joanna(KAR)</cp:lastModifiedBy>
  <cp:revision>19</cp:revision>
  <dcterms:created xsi:type="dcterms:W3CDTF">2013-09-18T08:33:35Z</dcterms:created>
  <dcterms:modified xsi:type="dcterms:W3CDTF">2013-09-18T23:37:27Z</dcterms:modified>
</cp:coreProperties>
</file>